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2.jpeg" ContentType="image/jpeg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 b="def" i="def"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9" name="Shape 12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n-lt"/>
        <a:ea typeface="+mn-ea"/>
        <a:cs typeface="+mn-cs"/>
        <a:sym typeface="Arial"/>
      </a:defRPr>
    </a:lvl1pPr>
    <a:lvl2pPr indent="228600" latinLnBrk="0">
      <a:defRPr sz="1400">
        <a:latin typeface="+mn-lt"/>
        <a:ea typeface="+mn-ea"/>
        <a:cs typeface="+mn-cs"/>
        <a:sym typeface="Arial"/>
      </a:defRPr>
    </a:lvl2pPr>
    <a:lvl3pPr indent="457200" latinLnBrk="0">
      <a:defRPr sz="1400">
        <a:latin typeface="+mn-lt"/>
        <a:ea typeface="+mn-ea"/>
        <a:cs typeface="+mn-cs"/>
        <a:sym typeface="Arial"/>
      </a:defRPr>
    </a:lvl3pPr>
    <a:lvl4pPr indent="685800" latinLnBrk="0">
      <a:defRPr sz="1400">
        <a:latin typeface="+mn-lt"/>
        <a:ea typeface="+mn-ea"/>
        <a:cs typeface="+mn-cs"/>
        <a:sym typeface="Arial"/>
      </a:defRPr>
    </a:lvl4pPr>
    <a:lvl5pPr indent="914400" latinLnBrk="0">
      <a:defRPr sz="1400">
        <a:latin typeface="+mn-lt"/>
        <a:ea typeface="+mn-ea"/>
        <a:cs typeface="+mn-cs"/>
        <a:sym typeface="Arial"/>
      </a:defRPr>
    </a:lvl5pPr>
    <a:lvl6pPr indent="1143000" latinLnBrk="0">
      <a:defRPr sz="1400">
        <a:latin typeface="+mn-lt"/>
        <a:ea typeface="+mn-ea"/>
        <a:cs typeface="+mn-cs"/>
        <a:sym typeface="Arial"/>
      </a:defRPr>
    </a:lvl6pPr>
    <a:lvl7pPr indent="1371600" latinLnBrk="0">
      <a:defRPr sz="1400">
        <a:latin typeface="+mn-lt"/>
        <a:ea typeface="+mn-ea"/>
        <a:cs typeface="+mn-cs"/>
        <a:sym typeface="Arial"/>
      </a:defRPr>
    </a:lvl7pPr>
    <a:lvl8pPr indent="1600200" latinLnBrk="0">
      <a:defRPr sz="1400">
        <a:latin typeface="+mn-lt"/>
        <a:ea typeface="+mn-ea"/>
        <a:cs typeface="+mn-cs"/>
        <a:sym typeface="Arial"/>
      </a:defRPr>
    </a:lvl8pPr>
    <a:lvl9pPr indent="1828800" latinLnBrk="0">
      <a:defRPr sz="14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</Relationships>
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</Relationships>
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</Relationships>
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</Relationships>
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9" name="Shape 19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algn="just"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Proyectar material en la pantalla compartida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06" name="Shape 20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algn="just"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Proyectar material en la pantalla compartida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14" name="Shape 21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200">
                <a:latin typeface="Calibri"/>
                <a:ea typeface="Calibri"/>
                <a:cs typeface="Calibri"/>
                <a:sym typeface="Calibri"/>
              </a:defRPr>
            </a:pPr>
            <a:r>
              <a:t>Plenario sobre la lectura guiada con rutina del pensamiento.</a:t>
            </a:r>
          </a:p>
          <a:p>
            <a:pPr>
              <a:defRPr sz="1200">
                <a:latin typeface="Calibri"/>
                <a:ea typeface="Calibri"/>
                <a:cs typeface="Calibri"/>
                <a:sym typeface="Calibri"/>
              </a:defRPr>
            </a:pPr>
            <a:r>
              <a:t>Dar la palabra a 2 ó 3 participantes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22" name="Shape 22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algn="just"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Contestar en plataforma mentimeter, que se irá proyectando en la pantalla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0" name="Shape 23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Compartir cuestionario online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el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12" name="Nivel de texto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ERTICAL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5;p26" descr="Google Shape;15;p2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90542" y="6218528"/>
            <a:ext cx="751416" cy="479028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Texto del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111" name="Nivel de texto 1…"/>
          <p:cNvSpPr txBox="1"/>
          <p:nvPr>
            <p:ph type="body" idx="1"/>
          </p:nvPr>
        </p:nvSpPr>
        <p:spPr>
          <a:xfrm rot="5400000">
            <a:off x="3920330" y="-1256506"/>
            <a:ext cx="4351339" cy="10515601"/>
          </a:xfrm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2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ERTICAL_TITLE_AND_VERTICAL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5;p26" descr="Google Shape;15;p2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90542" y="6218528"/>
            <a:ext cx="751416" cy="479028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Texto del título"/>
          <p:cNvSpPr txBox="1"/>
          <p:nvPr>
            <p:ph type="title"/>
          </p:nvPr>
        </p:nvSpPr>
        <p:spPr>
          <a:xfrm rot="5400000">
            <a:off x="7133431" y="1956593"/>
            <a:ext cx="5811839" cy="2628901"/>
          </a:xfrm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121" name="Nivel de texto 1…"/>
          <p:cNvSpPr txBox="1"/>
          <p:nvPr>
            <p:ph type="body" idx="1"/>
          </p:nvPr>
        </p:nvSpPr>
        <p:spPr>
          <a:xfrm rot="5400000">
            <a:off x="1799431" y="-596107"/>
            <a:ext cx="5811838" cy="7734301"/>
          </a:xfrm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2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" descr="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108" y="6317098"/>
            <a:ext cx="56801" cy="385572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Programa Escuelas Chile"/>
          <p:cNvSpPr txBox="1"/>
          <p:nvPr/>
        </p:nvSpPr>
        <p:spPr>
          <a:xfrm>
            <a:off x="433885" y="6433684"/>
            <a:ext cx="1672690" cy="190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457200">
              <a:spcBef>
                <a:spcPts val="1200"/>
              </a:spcBef>
              <a:defRPr spc="-12" sz="1150">
                <a:solidFill>
                  <a:srgbClr val="C5C5C5"/>
                </a:solidFill>
                <a:uFill>
                  <a:solidFill>
                    <a:srgbClr val="C5C5C5"/>
                  </a:solidFill>
                </a:uFill>
                <a:latin typeface="Muli SemiBold"/>
                <a:ea typeface="Muli SemiBold"/>
                <a:cs typeface="Muli SemiBold"/>
                <a:sym typeface="Muli SemiBold"/>
              </a:defRPr>
            </a:lvl1pPr>
          </a:lstStyle>
          <a:p>
            <a:pPr/>
            <a:r>
              <a:t>Programa Escuelas Chile</a:t>
            </a:r>
          </a:p>
        </p:txBody>
      </p:sp>
      <p:sp>
        <p:nvSpPr>
          <p:cNvPr id="22" name="Taller Rutinas del Pensamiento"/>
          <p:cNvSpPr txBox="1"/>
          <p:nvPr/>
        </p:nvSpPr>
        <p:spPr>
          <a:xfrm>
            <a:off x="9689671" y="6433684"/>
            <a:ext cx="2078901" cy="190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457200">
              <a:spcBef>
                <a:spcPts val="1200"/>
              </a:spcBef>
              <a:defRPr spc="-12" sz="1150">
                <a:solidFill>
                  <a:srgbClr val="C5C5C5"/>
                </a:solidFill>
                <a:uFill>
                  <a:solidFill>
                    <a:srgbClr val="C5C5C5"/>
                  </a:solidFill>
                </a:uFill>
                <a:latin typeface="Muli SemiBold"/>
                <a:ea typeface="Muli SemiBold"/>
                <a:cs typeface="Muli SemiBold"/>
                <a:sym typeface="Muli SemiBold"/>
              </a:defRPr>
            </a:lvl1pPr>
          </a:lstStyle>
          <a:p>
            <a:pPr/>
            <a:r>
              <a:t>Taller Rutinas del Pensamiento</a:t>
            </a:r>
          </a:p>
        </p:txBody>
      </p:sp>
      <p:pic>
        <p:nvPicPr>
          <p:cNvPr id="23" name="Imagen" descr="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902768" y="6317098"/>
            <a:ext cx="56801" cy="385572"/>
          </a:xfrm>
          <a:prstGeom prst="rect">
            <a:avLst/>
          </a:prstGeom>
          <a:ln w="12700">
            <a:miter lim="400000"/>
          </a:ln>
        </p:spPr>
      </p:pic>
      <p:pic>
        <p:nvPicPr>
          <p:cNvPr id="24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5701" y="413833"/>
            <a:ext cx="1254524" cy="553062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Imagen" descr="Imagen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345818" y="400466"/>
            <a:ext cx="3538132" cy="579797"/>
          </a:xfrm>
          <a:prstGeom prst="rect">
            <a:avLst/>
          </a:prstGeom>
          <a:ln w="12700">
            <a:miter lim="400000"/>
          </a:ln>
        </p:spPr>
      </p:pic>
      <p:pic>
        <p:nvPicPr>
          <p:cNvPr id="26" name="Imagen" descr="Imagen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61664" y="232318"/>
            <a:ext cx="11642080" cy="47505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Número de diapositiva"/>
          <p:cNvSpPr txBox="1"/>
          <p:nvPr>
            <p:ph type="sldNum" sz="quarter" idx="2"/>
          </p:nvPr>
        </p:nvSpPr>
        <p:spPr>
          <a:xfrm>
            <a:off x="11095216" y="6377443"/>
            <a:ext cx="258585" cy="269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_OBJECTS_WITH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15;p26" descr="Google Shape;15;p2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90542" y="6218528"/>
            <a:ext cx="751416" cy="479028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Texto del título"/>
          <p:cNvSpPr txBox="1"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36" name="Nivel de texto 1…"/>
          <p:cNvSpPr txBox="1"/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228600" indent="0">
              <a:buClrTx/>
              <a:buSzTx/>
              <a:buFontTx/>
              <a:buNone/>
              <a:defRPr b="1" sz="2400"/>
            </a:lvl1pPr>
            <a:lvl2pPr marL="228600" indent="457200">
              <a:buClrTx/>
              <a:buSzTx/>
              <a:buFontTx/>
              <a:buNone/>
              <a:defRPr b="1" sz="2400"/>
            </a:lvl2pPr>
            <a:lvl3pPr marL="228600" indent="914400">
              <a:buClrTx/>
              <a:buSzTx/>
              <a:buFontTx/>
              <a:buNone/>
              <a:defRPr b="1" sz="2400"/>
            </a:lvl3pPr>
            <a:lvl4pPr marL="228600" indent="1371600">
              <a:buClrTx/>
              <a:buSzTx/>
              <a:buFontTx/>
              <a:buNone/>
              <a:defRPr b="1" sz="2400"/>
            </a:lvl4pPr>
            <a:lvl5pPr marL="228600" indent="1828800">
              <a:buClrTx/>
              <a:buSzTx/>
              <a:buFontTx/>
              <a:buNone/>
              <a:defRPr b="1" sz="24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7" name="Google Shape;29;p29"/>
          <p:cNvSpPr txBox="1"/>
          <p:nvPr>
            <p:ph type="body" sz="half" idx="21"/>
          </p:nvPr>
        </p:nvSpPr>
        <p:spPr>
          <a:xfrm>
            <a:off x="839787" y="2505075"/>
            <a:ext cx="5157788" cy="3684588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8" name="Google Shape;30;p29"/>
          <p:cNvSpPr txBox="1"/>
          <p:nvPr>
            <p:ph type="body" sz="quarter" idx="22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228600" indent="0">
              <a:buClrTx/>
              <a:buSzTx/>
              <a:buFontTx/>
              <a:buNone/>
              <a:defRPr b="1" sz="2400"/>
            </a:pPr>
          </a:p>
        </p:txBody>
      </p:sp>
      <p:sp>
        <p:nvSpPr>
          <p:cNvPr id="39" name="Google Shape;31;p29"/>
          <p:cNvSpPr txBox="1"/>
          <p:nvPr>
            <p:ph type="body" sz="half" idx="23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0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15;p26" descr="Google Shape;15;p2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90542" y="6218528"/>
            <a:ext cx="751416" cy="479028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Texto del título"/>
          <p:cNvSpPr txBox="1"/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/>
            <a:r>
              <a:t>Texto del título</a:t>
            </a:r>
          </a:p>
        </p:txBody>
      </p:sp>
      <p:sp>
        <p:nvSpPr>
          <p:cNvPr id="49" name="Nivel de texto 1…"/>
          <p:cNvSpPr txBox="1"/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406400" indent="-355600" algn="ctr">
              <a:buClrTx/>
              <a:buSzTx/>
              <a:buFontTx/>
              <a:buNone/>
              <a:defRPr sz="2400"/>
            </a:lvl1pPr>
            <a:lvl2pPr marL="406400" indent="127000" algn="ctr">
              <a:buClrTx/>
              <a:buSzTx/>
              <a:buFontTx/>
              <a:buNone/>
              <a:defRPr sz="2400"/>
            </a:lvl2pPr>
            <a:lvl3pPr marL="406400" indent="609600" algn="ctr">
              <a:buClrTx/>
              <a:buSzTx/>
              <a:buFontTx/>
              <a:buNone/>
              <a:defRPr sz="2400"/>
            </a:lvl3pPr>
            <a:lvl4pPr marL="406400" indent="1079500" algn="ctr">
              <a:buClrTx/>
              <a:buSzTx/>
              <a:buFontTx/>
              <a:buNone/>
              <a:defRPr sz="2400"/>
            </a:lvl4pPr>
            <a:lvl5pPr marL="406400" indent="1536700" algn="ctr">
              <a:buClrTx/>
              <a:buSzTx/>
              <a:buFontTx/>
              <a:buNone/>
              <a:defRPr sz="24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0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15;p26" descr="Google Shape;15;p2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90542" y="6218528"/>
            <a:ext cx="751416" cy="479028"/>
          </a:xfrm>
          <a:prstGeom prst="rect">
            <a:avLst/>
          </a:prstGeom>
          <a:ln w="12700">
            <a:miter lim="400000"/>
          </a:ln>
        </p:spPr>
      </p:pic>
      <p:sp>
        <p:nvSpPr>
          <p:cNvPr id="58" name="Texto del título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Texto del título</a:t>
            </a:r>
          </a:p>
        </p:txBody>
      </p:sp>
      <p:sp>
        <p:nvSpPr>
          <p:cNvPr id="59" name="Nivel de texto 1…"/>
          <p:cNvSpPr txBox="1"/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228600" indent="0">
              <a:buClrTx/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228600" indent="457200">
              <a:buClrTx/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228600" indent="914400">
              <a:buClrTx/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228600" indent="1371600">
              <a:buClrTx/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228600" indent="1828800">
              <a:buClrTx/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0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_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15;p26" descr="Google Shape;15;p2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90542" y="6218528"/>
            <a:ext cx="751416" cy="479028"/>
          </a:xfrm>
          <a:prstGeom prst="rect">
            <a:avLst/>
          </a:prstGeom>
          <a:ln w="12700">
            <a:miter lim="400000"/>
          </a:ln>
        </p:spPr>
      </p:pic>
      <p:sp>
        <p:nvSpPr>
          <p:cNvPr id="68" name="Texto del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69" name="Nivel de texto 1…"/>
          <p:cNvSpPr txBox="1"/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0" name="Google Shape;50;p32"/>
          <p:cNvSpPr txBox="1"/>
          <p:nvPr>
            <p:ph type="body" sz="half" idx="2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1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15;p26" descr="Google Shape;15;p2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90542" y="6218528"/>
            <a:ext cx="751416" cy="479028"/>
          </a:xfrm>
          <a:prstGeom prst="rect">
            <a:avLst/>
          </a:prstGeom>
          <a:ln w="12700">
            <a:miter lim="400000"/>
          </a:ln>
        </p:spPr>
      </p:pic>
      <p:sp>
        <p:nvSpPr>
          <p:cNvPr id="79" name="Texto del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80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BJECT_WITH_CAPTIO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15;p26" descr="Google Shape;15;p2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90542" y="6218528"/>
            <a:ext cx="751416" cy="479028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Texto del título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Texto del título</a:t>
            </a:r>
          </a:p>
        </p:txBody>
      </p:sp>
      <p:sp>
        <p:nvSpPr>
          <p:cNvPr id="89" name="Nivel de texto 1…"/>
          <p:cNvSpPr txBox="1"/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 indent="-431800">
              <a:buSzPts val="3200"/>
              <a:defRPr sz="3200"/>
            </a:lvl1pPr>
            <a:lvl2pPr marL="972457" indent="-464457">
              <a:buSzPts val="3200"/>
              <a:defRPr sz="3200"/>
            </a:lvl2pPr>
            <a:lvl3pPr marL="1498600" indent="-508000">
              <a:buSzPts val="3200"/>
              <a:defRPr sz="3200"/>
            </a:lvl3pPr>
            <a:lvl4pPr marL="2042160" indent="-568960">
              <a:buSzPts val="3200"/>
              <a:defRPr sz="3200"/>
            </a:lvl4pPr>
            <a:lvl5pPr marL="2499360" indent="-568960">
              <a:buSzPts val="3200"/>
              <a:defRPr sz="32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0" name="Google Shape;62;p34"/>
          <p:cNvSpPr txBox="1"/>
          <p:nvPr>
            <p:ph type="body" sz="quarter" idx="2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228600" indent="0">
              <a:buClrTx/>
              <a:buSzTx/>
              <a:buFontTx/>
              <a:buNone/>
              <a:defRPr sz="1600"/>
            </a:pPr>
          </a:p>
        </p:txBody>
      </p:sp>
      <p:sp>
        <p:nvSpPr>
          <p:cNvPr id="91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_WITH_CAPTIO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15;p26" descr="Google Shape;15;p2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90542" y="6218528"/>
            <a:ext cx="751416" cy="479028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Texto del título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Texto del título</a:t>
            </a:r>
          </a:p>
        </p:txBody>
      </p:sp>
      <p:sp>
        <p:nvSpPr>
          <p:cNvPr id="100" name="Google Shape;68;p35"/>
          <p:cNvSpPr/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1" name="Nivel de texto 1…"/>
          <p:cNvSpPr txBox="1"/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228600" indent="0">
              <a:buClrTx/>
              <a:buSzTx/>
              <a:buFontTx/>
              <a:buNone/>
              <a:defRPr sz="1600"/>
            </a:lvl1pPr>
            <a:lvl2pPr marL="228600" indent="457200">
              <a:buClrTx/>
              <a:buSzTx/>
              <a:buFontTx/>
              <a:buNone/>
              <a:defRPr sz="1600"/>
            </a:lvl2pPr>
            <a:lvl3pPr marL="228600" indent="914400">
              <a:buClrTx/>
              <a:buSzTx/>
              <a:buFontTx/>
              <a:buNone/>
              <a:defRPr sz="1600"/>
            </a:lvl3pPr>
            <a:lvl4pPr marL="228600" indent="1371600">
              <a:buClrTx/>
              <a:buSzTx/>
              <a:buFontTx/>
              <a:buNone/>
              <a:defRPr sz="1600"/>
            </a:lvl4pPr>
            <a:lvl5pPr marL="228600" indent="1828800">
              <a:buClrTx/>
              <a:buSzTx/>
              <a:buFontTx/>
              <a:buNone/>
              <a:defRPr sz="16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2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el título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normAutofit fontScale="100000" lnSpcReduction="0"/>
          </a:bodyPr>
          <a:lstStyle/>
          <a:p>
            <a:pPr/>
            <a:r>
              <a:t>Texto del título</a:t>
            </a:r>
          </a:p>
        </p:txBody>
      </p:sp>
      <p:sp>
        <p:nvSpPr>
          <p:cNvPr id="3" name="Nivel de texto 1…"/>
          <p:cNvSpPr txBox="1"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normAutofit fontScale="100000" lnSpcReduction="0"/>
          </a:bodyPr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" name="Número de diapositiva"/>
          <p:cNvSpPr txBox="1"/>
          <p:nvPr>
            <p:ph type="sldNum" sz="quarter" idx="2"/>
          </p:nvPr>
        </p:nvSpPr>
        <p:spPr>
          <a:xfrm>
            <a:off x="9030889" y="5517621"/>
            <a:ext cx="258585" cy="269201"/>
          </a:xfrm>
          <a:prstGeom prst="rect">
            <a:avLst/>
          </a:prstGeom>
          <a:ln w="12700">
            <a:miter lim="400000"/>
          </a:ln>
        </p:spPr>
        <p:txBody>
          <a:bodyPr wrap="none" lIns="45699" tIns="45699" rIns="45699" bIns="45699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titleStyle>
    <p:bodyStyle>
      <a:lvl1pPr marL="457200" marR="0" indent="-3429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971550" marR="0" indent="-40005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1508760" marR="0" indent="-48006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20193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24765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29337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33909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38481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43053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11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91;p1"/>
          <p:cNvSpPr txBox="1"/>
          <p:nvPr/>
        </p:nvSpPr>
        <p:spPr>
          <a:xfrm>
            <a:off x="1661178" y="2710200"/>
            <a:ext cx="8987814" cy="143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 algn="ctr">
              <a:defRPr sz="4200">
                <a:solidFill>
                  <a:srgbClr val="535353"/>
                </a:solidFill>
                <a:latin typeface="Muli Bold"/>
                <a:ea typeface="Muli Bold"/>
                <a:cs typeface="Muli Bold"/>
                <a:sym typeface="Muli Bold"/>
              </a:defRPr>
            </a:pPr>
            <a:r>
              <a:t>Rutinas del pensamiento</a:t>
            </a:r>
          </a:p>
          <a:p>
            <a:pPr algn="ctr">
              <a:defRPr sz="4200">
                <a:solidFill>
                  <a:srgbClr val="535353"/>
                </a:solidFill>
                <a:latin typeface="Muli Bold"/>
                <a:ea typeface="Muli Bold"/>
                <a:cs typeface="Muli Bold"/>
                <a:sym typeface="Muli Bold"/>
              </a:defRPr>
            </a:pPr>
            <a:r>
              <a:t>Taller</a:t>
            </a:r>
          </a:p>
        </p:txBody>
      </p:sp>
      <p:sp>
        <p:nvSpPr>
          <p:cNvPr id="132" name="Rectángulo"/>
          <p:cNvSpPr/>
          <p:nvPr/>
        </p:nvSpPr>
        <p:spPr>
          <a:xfrm>
            <a:off x="1604069" y="1852976"/>
            <a:ext cx="9102031" cy="3152048"/>
          </a:xfrm>
          <a:prstGeom prst="rect">
            <a:avLst/>
          </a:prstGeom>
          <a:ln w="50800">
            <a:solidFill>
              <a:srgbClr val="EAE4D5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133" name="Imagen" descr="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78518" y="1834818"/>
            <a:ext cx="101187" cy="31883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300;gecfbcbd671_0_100"/>
          <p:cNvSpPr txBox="1"/>
          <p:nvPr/>
        </p:nvSpPr>
        <p:spPr>
          <a:xfrm>
            <a:off x="3850854" y="933591"/>
            <a:ext cx="4463701" cy="6273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b="1" sz="28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3- Cuaderno del Reportero</a:t>
            </a:r>
          </a:p>
        </p:txBody>
      </p:sp>
      <p:sp>
        <p:nvSpPr>
          <p:cNvPr id="185" name="Google Shape;301;gecfbcbd671_0_100"/>
          <p:cNvSpPr txBox="1"/>
          <p:nvPr/>
        </p:nvSpPr>
        <p:spPr>
          <a:xfrm>
            <a:off x="673254" y="1611333"/>
            <a:ext cx="10818901" cy="44482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 algn="just">
              <a:lnSpc>
                <a:spcPct val="115000"/>
              </a:lnSpc>
              <a:spcBef>
                <a:spcPts val="400"/>
              </a:spcBef>
              <a:defRPr sz="1900">
                <a:solidFill>
                  <a:srgbClr val="002060"/>
                </a:solidFill>
              </a:defRPr>
            </a:pPr>
            <a:r>
              <a:t>Es mejor presentar la rutina a todos los estudiantes. Luego, ellos pueden trabajar en forma independiente o en pequeños grupos utilizando una hoja de registro.</a:t>
            </a:r>
          </a:p>
          <a:p>
            <a:pPr algn="just">
              <a:lnSpc>
                <a:spcPct val="115000"/>
              </a:lnSpc>
              <a:spcBef>
                <a:spcPts val="400"/>
              </a:spcBef>
              <a:defRPr sz="1900">
                <a:solidFill>
                  <a:srgbClr val="002060"/>
                </a:solidFill>
              </a:defRPr>
            </a:pPr>
            <a:r>
              <a:t>A los estudiantes se les pide que imaginen que son reporteros de un periódico para que diferencien los hechos de un evento o tema, de los pensamientos y sentimientos de los personajes involucrados. La postura de un reportero ayuda a los estudiantes a aclarar asuntos y puntos de acuerdo y desacuerdo al distanciarse de su propia perspectiva o comprensión inicial de una situación dada. Dibuja una cuadrícula de 4x4. En la parte superior escribe “Claro” y “Necesita Revisarse”.</a:t>
            </a:r>
          </a:p>
          <a:p>
            <a:pPr algn="just">
              <a:lnSpc>
                <a:spcPct val="115000"/>
              </a:lnSpc>
              <a:spcBef>
                <a:spcPts val="400"/>
              </a:spcBef>
              <a:defRPr sz="1900">
                <a:solidFill>
                  <a:srgbClr val="002060"/>
                </a:solidFill>
              </a:defRPr>
            </a:pPr>
            <a:r>
              <a:t>A un lado escribe “Hechos y Eventos” y “Pensamientos y Sentimientos”. Escribe las respuestas en la parte apropiada de la cuadrícula.</a:t>
            </a:r>
          </a:p>
          <a:p>
            <a:pPr algn="just">
              <a:lnSpc>
                <a:spcPct val="115000"/>
              </a:lnSpc>
              <a:spcBef>
                <a:spcPts val="400"/>
              </a:spcBef>
              <a:defRPr sz="1900">
                <a:solidFill>
                  <a:srgbClr val="002060"/>
                </a:solidFill>
              </a:defRPr>
            </a:pPr>
            <a:r>
              <a:t>Asegúrate de que los estudiantes hablen de los personajes, no de sus propios pensamientos o sentimientos. Una vez que se completa el cuaderno, la rutina pide a los estudiantes que emitan un juicio informado.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233;p5"/>
          <p:cNvSpPr/>
          <p:nvPr/>
        </p:nvSpPr>
        <p:spPr>
          <a:xfrm>
            <a:off x="-12106" y="1337284"/>
            <a:ext cx="12216212" cy="4183432"/>
          </a:xfrm>
          <a:prstGeom prst="rect">
            <a:avLst/>
          </a:prstGeom>
          <a:solidFill>
            <a:srgbClr val="EAE8E1"/>
          </a:solidFill>
          <a:ln w="3175">
            <a:solidFill>
              <a:srgbClr val="31538F"/>
            </a:solidFill>
            <a:miter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ECDEB8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188" name="Imagen" descr="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18" y="1335697"/>
            <a:ext cx="132868" cy="4186606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Google Shape;308;p11"/>
          <p:cNvSpPr/>
          <p:nvPr/>
        </p:nvSpPr>
        <p:spPr>
          <a:xfrm>
            <a:off x="4628012" y="1808999"/>
            <a:ext cx="3240001" cy="3240002"/>
          </a:xfrm>
          <a:prstGeom prst="ellipse">
            <a:avLst/>
          </a:prstGeom>
          <a:solidFill>
            <a:srgbClr val="FFFFFF"/>
          </a:solidFill>
          <a:ln w="76200">
            <a:solidFill>
              <a:srgbClr val="96CB00"/>
            </a:solidFill>
            <a:miter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90" name="Google Shape;309;p11"/>
          <p:cNvSpPr txBox="1"/>
          <p:nvPr/>
        </p:nvSpPr>
        <p:spPr>
          <a:xfrm>
            <a:off x="4684387" y="3077340"/>
            <a:ext cx="3127251" cy="1017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b="1" sz="3200">
                <a:solidFill>
                  <a:srgbClr val="002060"/>
                </a:solidFill>
              </a:defRPr>
            </a:lvl1pPr>
          </a:lstStyle>
          <a:p>
            <a:pPr/>
            <a:r>
              <a:t>Cultura del pensamiento</a:t>
            </a:r>
          </a:p>
        </p:txBody>
      </p:sp>
      <p:sp>
        <p:nvSpPr>
          <p:cNvPr id="191" name="Google Shape;311;p11"/>
          <p:cNvSpPr txBox="1"/>
          <p:nvPr/>
        </p:nvSpPr>
        <p:spPr>
          <a:xfrm>
            <a:off x="6045111" y="2158878"/>
            <a:ext cx="405803" cy="84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>
              <a:defRPr b="1" sz="4800">
                <a:solidFill>
                  <a:srgbClr val="96CB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346;p13"/>
          <p:cNvSpPr txBox="1"/>
          <p:nvPr/>
        </p:nvSpPr>
        <p:spPr>
          <a:xfrm>
            <a:off x="583053" y="1492433"/>
            <a:ext cx="10788951" cy="133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>
              <a:defRPr b="1" sz="40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Condiciones para generar una Cultura del pensamiento en su escuela</a:t>
            </a:r>
          </a:p>
        </p:txBody>
      </p:sp>
      <p:sp>
        <p:nvSpPr>
          <p:cNvPr id="194" name="Google Shape;348;p13"/>
          <p:cNvSpPr txBox="1"/>
          <p:nvPr/>
        </p:nvSpPr>
        <p:spPr>
          <a:xfrm>
            <a:off x="510628" y="3046463"/>
            <a:ext cx="11144152" cy="33309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 marL="457200" indent="-457200" algn="just">
              <a:buClr>
                <a:srgbClr val="96CB00"/>
              </a:buClr>
              <a:buSzPts val="2800"/>
              <a:buFont typeface="Arial"/>
              <a:buChar char="•"/>
              <a:defRPr sz="2800">
                <a:solidFill>
                  <a:srgbClr val="002060"/>
                </a:solidFill>
              </a:defRPr>
            </a:pPr>
            <a:r>
              <a:t>A continuación leeremos un texto referente a las </a:t>
            </a:r>
            <a:r>
              <a:rPr b="1"/>
              <a:t>condiciones que se requieren para generar una Cultura del pensamiento en las escuelas</a:t>
            </a:r>
            <a:endParaRPr b="1"/>
          </a:p>
          <a:p>
            <a:pPr marL="457200" indent="-457200" algn="just">
              <a:buClr>
                <a:srgbClr val="002060"/>
              </a:buClr>
              <a:buSzPts val="2800"/>
              <a:buFont typeface="Arial"/>
              <a:buChar char="•"/>
              <a:defRPr sz="2800">
                <a:solidFill>
                  <a:srgbClr val="002060"/>
                </a:solidFill>
              </a:defRPr>
            </a:pPr>
            <a:r>
              <a:t>Previo a ello, cada uno de ustedes registrará las ideas que le evoca este tema, preguntas y una analogía, de acuerdo a las instrucciones del material adjunto.</a:t>
            </a:r>
          </a:p>
          <a:p>
            <a:pPr algn="just"/>
            <a:endParaRPr sz="280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44271" y="1092411"/>
            <a:ext cx="8623856" cy="5051325"/>
          </a:xfrm>
          <a:prstGeom prst="rect">
            <a:avLst/>
          </a:prstGeom>
          <a:ln w="12700">
            <a:miter lim="400000"/>
          </a:ln>
        </p:spPr>
      </p:pic>
      <p:sp>
        <p:nvSpPr>
          <p:cNvPr id="197" name="Google Shape;355;gede4e4770e_0_0"/>
          <p:cNvSpPr/>
          <p:nvPr/>
        </p:nvSpPr>
        <p:spPr>
          <a:xfrm>
            <a:off x="1208491" y="1031056"/>
            <a:ext cx="5408570" cy="5545377"/>
          </a:xfrm>
          <a:prstGeom prst="ellipse">
            <a:avLst/>
          </a:prstGeom>
          <a:ln w="38100">
            <a:solidFill>
              <a:schemeClr val="accent1"/>
            </a:solidFill>
          </a:ln>
        </p:spPr>
        <p:txBody>
          <a:bodyPr lIns="0" tIns="0" rIns="0" bIns="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Imagen" descr="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38437" y="702137"/>
            <a:ext cx="4678133" cy="573253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44271" y="1092411"/>
            <a:ext cx="8623856" cy="5051325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Google Shape;355;gede4e4770e_0_0"/>
          <p:cNvSpPr/>
          <p:nvPr/>
        </p:nvSpPr>
        <p:spPr>
          <a:xfrm>
            <a:off x="5179358" y="1031056"/>
            <a:ext cx="5408570" cy="5545377"/>
          </a:xfrm>
          <a:prstGeom prst="ellipse">
            <a:avLst/>
          </a:prstGeom>
          <a:ln w="38100">
            <a:solidFill>
              <a:schemeClr val="accent1"/>
            </a:solidFill>
          </a:ln>
        </p:spPr>
        <p:txBody>
          <a:bodyPr lIns="0" tIns="0" rIns="0" bIns="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4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33;p5"/>
          <p:cNvSpPr/>
          <p:nvPr/>
        </p:nvSpPr>
        <p:spPr>
          <a:xfrm>
            <a:off x="-12106" y="1337284"/>
            <a:ext cx="12216212" cy="4183432"/>
          </a:xfrm>
          <a:prstGeom prst="rect">
            <a:avLst/>
          </a:prstGeom>
          <a:solidFill>
            <a:srgbClr val="EAE8E1"/>
          </a:solidFill>
          <a:ln w="3175">
            <a:solidFill>
              <a:srgbClr val="31538F"/>
            </a:solidFill>
            <a:miter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ECDEB8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209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18" y="1335697"/>
            <a:ext cx="132868" cy="4186606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Google Shape;375;gec10b659d1_0_5"/>
          <p:cNvSpPr/>
          <p:nvPr/>
        </p:nvSpPr>
        <p:spPr>
          <a:xfrm>
            <a:off x="4628012" y="1808999"/>
            <a:ext cx="3240001" cy="3240002"/>
          </a:xfrm>
          <a:prstGeom prst="ellipse">
            <a:avLst/>
          </a:prstGeom>
          <a:solidFill>
            <a:srgbClr val="FFFFFF"/>
          </a:solidFill>
          <a:ln w="76200">
            <a:solidFill>
              <a:srgbClr val="96CB00"/>
            </a:solidFill>
            <a:miter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211" name="Google Shape;376;gec10b659d1_0_5"/>
          <p:cNvSpPr txBox="1"/>
          <p:nvPr/>
        </p:nvSpPr>
        <p:spPr>
          <a:xfrm>
            <a:off x="4749801" y="2778198"/>
            <a:ext cx="2996422" cy="1806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b="1" sz="3000">
                <a:solidFill>
                  <a:srgbClr val="002060"/>
                </a:solidFill>
              </a:defRPr>
            </a:lvl1pPr>
          </a:lstStyle>
          <a:p>
            <a:pPr/>
            <a:r>
              <a:t>¿Qué respuestas cambiaron y por qué?</a:t>
            </a:r>
          </a:p>
        </p:txBody>
      </p:sp>
      <p:sp>
        <p:nvSpPr>
          <p:cNvPr id="212" name="Google Shape;378;gec10b659d1_0_5"/>
          <p:cNvSpPr txBox="1"/>
          <p:nvPr/>
        </p:nvSpPr>
        <p:spPr>
          <a:xfrm>
            <a:off x="6045037" y="1879478"/>
            <a:ext cx="405951" cy="84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>
              <a:defRPr b="1" sz="4800">
                <a:solidFill>
                  <a:srgbClr val="96CB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4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413;gf10ae0a584_0_7"/>
          <p:cNvSpPr txBox="1"/>
          <p:nvPr/>
        </p:nvSpPr>
        <p:spPr>
          <a:xfrm>
            <a:off x="4676950" y="788541"/>
            <a:ext cx="4463701" cy="6273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b="1" sz="28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4- Puente 3-2-1</a:t>
            </a:r>
          </a:p>
        </p:txBody>
      </p:sp>
      <p:sp>
        <p:nvSpPr>
          <p:cNvPr id="217" name="Google Shape;414;gf10ae0a584_0_7"/>
          <p:cNvSpPr txBox="1"/>
          <p:nvPr/>
        </p:nvSpPr>
        <p:spPr>
          <a:xfrm>
            <a:off x="858165" y="1448039"/>
            <a:ext cx="10449079" cy="5150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 algn="just">
              <a:lnSpc>
                <a:spcPct val="115000"/>
              </a:lnSpc>
              <a:spcBef>
                <a:spcPts val="400"/>
              </a:spcBef>
              <a:defRPr sz="1700">
                <a:solidFill>
                  <a:srgbClr val="002060"/>
                </a:solidFill>
              </a:defRPr>
            </a:pPr>
            <a:r>
              <a:t>Es una rutina de pensamiento para la activación de los conocimientos previos y la elaboración de conexiones. Permite al estudiante descubrir, evidenciar y explicitar sus pensamientos, ideas, preguntas y comprensiones iniciales sobre un tema y luego relacionar o conectar los mismos, con los nuevos pensamientos surgidos después de alguna intervención.</a:t>
            </a:r>
          </a:p>
          <a:p>
            <a:pPr algn="just">
              <a:lnSpc>
                <a:spcPct val="115000"/>
              </a:lnSpc>
              <a:spcBef>
                <a:spcPts val="400"/>
              </a:spcBef>
              <a:defRPr sz="1700"/>
            </a:pPr>
            <a:endParaRPr>
              <a:solidFill>
                <a:srgbClr val="002060"/>
              </a:solidFill>
            </a:endParaRPr>
          </a:p>
          <a:p>
            <a:pPr marL="457200" indent="-349250" algn="just">
              <a:lnSpc>
                <a:spcPct val="115000"/>
              </a:lnSpc>
              <a:spcBef>
                <a:spcPts val="400"/>
              </a:spcBef>
              <a:buClr>
                <a:srgbClr val="002060"/>
              </a:buClr>
              <a:buSzPts val="1700"/>
              <a:buFont typeface="Arial"/>
              <a:buChar char="●"/>
              <a:defRPr sz="1700">
                <a:solidFill>
                  <a:srgbClr val="002060"/>
                </a:solidFill>
              </a:defRPr>
            </a:pPr>
            <a:r>
              <a:t>Aplicación: ¿Cuándo y dónde puede ser aplicada?</a:t>
            </a:r>
          </a:p>
          <a:p>
            <a:pPr indent="457200" algn="just">
              <a:lnSpc>
                <a:spcPct val="115000"/>
              </a:lnSpc>
              <a:spcBef>
                <a:spcPts val="400"/>
              </a:spcBef>
              <a:defRPr sz="1700">
                <a:solidFill>
                  <a:srgbClr val="002060"/>
                </a:solidFill>
              </a:defRPr>
            </a:pPr>
            <a:r>
              <a:t>•Esta estrategia puede ser útil para aplicarla cuando los estudiantes van desarrollando comprensiones a través del tiempo.</a:t>
            </a:r>
          </a:p>
          <a:p>
            <a:pPr indent="457200" algn="just">
              <a:lnSpc>
                <a:spcPct val="115000"/>
              </a:lnSpc>
              <a:spcBef>
                <a:spcPts val="400"/>
              </a:spcBef>
              <a:defRPr sz="1700">
                <a:solidFill>
                  <a:srgbClr val="002060"/>
                </a:solidFill>
              </a:defRPr>
            </a:pPr>
            <a:r>
              <a:t>•Puede ser un concepto que los alumnos ya conocen bastante en un determinado contexto, pero, la consigna planteada propone focalizar el aprendizaje en una nueva situación o un concepto que los estudiantes conocen, pero solamente de una manera informal.</a:t>
            </a:r>
          </a:p>
          <a:p>
            <a:pPr indent="457200" algn="just">
              <a:lnSpc>
                <a:spcPct val="115000"/>
              </a:lnSpc>
              <a:spcBef>
                <a:spcPts val="400"/>
              </a:spcBef>
              <a:defRPr sz="1700">
                <a:solidFill>
                  <a:srgbClr val="002060"/>
                </a:solidFill>
              </a:defRPr>
            </a:pPr>
            <a:r>
              <a:t>•Cada vez que se obtiene nueva información, se pueden construir puentes entre las nuevas ideas y el conocimiento previo.</a:t>
            </a:r>
          </a:p>
          <a:p>
            <a:pPr indent="457200" algn="just">
              <a:lnSpc>
                <a:spcPct val="115000"/>
              </a:lnSpc>
              <a:spcBef>
                <a:spcPts val="400"/>
              </a:spcBef>
              <a:defRPr sz="1700">
                <a:solidFill>
                  <a:srgbClr val="002060"/>
                </a:solidFill>
              </a:defRPr>
            </a:pPr>
            <a:r>
              <a:t>•El foco está más puesto en ir comprendiendo y conectando los propios pensamientos, que en lograr un determinado resultado específico.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420;gedd2121aca_0_0"/>
          <p:cNvSpPr txBox="1"/>
          <p:nvPr/>
        </p:nvSpPr>
        <p:spPr>
          <a:xfrm>
            <a:off x="2326545" y="1100906"/>
            <a:ext cx="10788951" cy="71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>
              <a:defRPr b="1" sz="40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Plenario</a:t>
            </a:r>
          </a:p>
        </p:txBody>
      </p:sp>
      <p:sp>
        <p:nvSpPr>
          <p:cNvPr id="220" name="Google Shape;422;gedd2121aca_0_0"/>
          <p:cNvSpPr txBox="1"/>
          <p:nvPr/>
        </p:nvSpPr>
        <p:spPr>
          <a:xfrm>
            <a:off x="510628" y="2235089"/>
            <a:ext cx="11144152" cy="33674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 marL="457200" indent="-406400" algn="ctr">
              <a:buClr>
                <a:srgbClr val="96CB00"/>
              </a:buClr>
              <a:buSzPts val="3200"/>
              <a:buFont typeface="Arial"/>
              <a:buChar char="•"/>
              <a:defRPr b="1" sz="3200">
                <a:solidFill>
                  <a:srgbClr val="002060"/>
                </a:solidFill>
              </a:defRPr>
            </a:pPr>
            <a:r>
              <a:t>¿A qué nos pueden ayudar las rutinas del pensamiento?</a:t>
            </a:r>
          </a:p>
          <a:p>
            <a:pPr algn="ctr"/>
            <a:endParaRPr b="1" sz="3200">
              <a:solidFill>
                <a:srgbClr val="002060"/>
              </a:solidFill>
            </a:endParaRPr>
          </a:p>
          <a:p>
            <a:pPr algn="ctr"/>
            <a:endParaRPr b="1" sz="3200">
              <a:solidFill>
                <a:srgbClr val="002060"/>
              </a:solidFill>
            </a:endParaRPr>
          </a:p>
          <a:p>
            <a:pPr marL="457200" indent="-406400" algn="ctr">
              <a:buClr>
                <a:srgbClr val="96CB00"/>
              </a:buClr>
              <a:buSzPts val="3200"/>
              <a:buFont typeface="Arial"/>
              <a:buChar char="•"/>
              <a:defRPr b="1" sz="3200">
                <a:solidFill>
                  <a:srgbClr val="002060"/>
                </a:solidFill>
              </a:defRPr>
            </a:pPr>
            <a:r>
              <a:t>¿Qué actividades realizan ustedes para hacer visible el pensamiento de sus estudiantes?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33;p5"/>
          <p:cNvSpPr/>
          <p:nvPr/>
        </p:nvSpPr>
        <p:spPr>
          <a:xfrm>
            <a:off x="-12106" y="1337284"/>
            <a:ext cx="12216212" cy="4183432"/>
          </a:xfrm>
          <a:prstGeom prst="rect">
            <a:avLst/>
          </a:prstGeom>
          <a:solidFill>
            <a:srgbClr val="EAE8E1"/>
          </a:solidFill>
          <a:ln w="3175">
            <a:solidFill>
              <a:srgbClr val="31538F"/>
            </a:solidFill>
            <a:miter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ECDEB8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225" name="Imagen" descr="Image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18" y="1335697"/>
            <a:ext cx="132868" cy="4186606"/>
          </a:xfrm>
          <a:prstGeom prst="rect">
            <a:avLst/>
          </a:prstGeom>
          <a:ln w="12700">
            <a:miter lim="400000"/>
          </a:ln>
        </p:spPr>
      </p:pic>
      <p:sp>
        <p:nvSpPr>
          <p:cNvPr id="226" name="Google Shape;429;gec10b659d1_0_81"/>
          <p:cNvSpPr/>
          <p:nvPr/>
        </p:nvSpPr>
        <p:spPr>
          <a:xfrm>
            <a:off x="4628012" y="1808999"/>
            <a:ext cx="3240001" cy="3240002"/>
          </a:xfrm>
          <a:prstGeom prst="ellipse">
            <a:avLst/>
          </a:prstGeom>
          <a:solidFill>
            <a:srgbClr val="FFFFFF"/>
          </a:solidFill>
          <a:ln w="76200">
            <a:solidFill>
              <a:srgbClr val="96CB00"/>
            </a:solidFill>
            <a:miter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227" name="Google Shape;430;gec10b659d1_0_81"/>
          <p:cNvSpPr txBox="1"/>
          <p:nvPr/>
        </p:nvSpPr>
        <p:spPr>
          <a:xfrm>
            <a:off x="5025157" y="3407728"/>
            <a:ext cx="2467281" cy="1017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b="1" sz="3200">
                <a:solidFill>
                  <a:srgbClr val="002060"/>
                </a:solidFill>
              </a:defRPr>
            </a:lvl1pPr>
          </a:lstStyle>
          <a:p>
            <a:pPr/>
            <a:r>
              <a:t>Evaluación del taller</a:t>
            </a:r>
          </a:p>
        </p:txBody>
      </p:sp>
      <p:sp>
        <p:nvSpPr>
          <p:cNvPr id="228" name="Google Shape;432;gec10b659d1_0_81"/>
          <p:cNvSpPr txBox="1"/>
          <p:nvPr/>
        </p:nvSpPr>
        <p:spPr>
          <a:xfrm>
            <a:off x="6045037" y="2141945"/>
            <a:ext cx="405951" cy="84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>
              <a:defRPr b="1" sz="4800">
                <a:solidFill>
                  <a:srgbClr val="96CB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233;p5"/>
          <p:cNvSpPr/>
          <p:nvPr/>
        </p:nvSpPr>
        <p:spPr>
          <a:xfrm>
            <a:off x="-12106" y="1337284"/>
            <a:ext cx="12216212" cy="4183432"/>
          </a:xfrm>
          <a:prstGeom prst="rect">
            <a:avLst/>
          </a:prstGeom>
          <a:solidFill>
            <a:srgbClr val="EAE8E1"/>
          </a:solidFill>
          <a:ln w="3175">
            <a:solidFill>
              <a:srgbClr val="31538F"/>
            </a:solidFill>
            <a:miter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ECDEB8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36" name="Google Shape;134;p2"/>
          <p:cNvSpPr/>
          <p:nvPr/>
        </p:nvSpPr>
        <p:spPr>
          <a:xfrm>
            <a:off x="4628012" y="1809000"/>
            <a:ext cx="3240001" cy="3240001"/>
          </a:xfrm>
          <a:prstGeom prst="ellipse">
            <a:avLst/>
          </a:prstGeom>
          <a:solidFill>
            <a:srgbClr val="FFFFFF"/>
          </a:solidFill>
          <a:ln w="76200">
            <a:solidFill>
              <a:srgbClr val="96CB00"/>
            </a:solidFill>
            <a:miter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37" name="Google Shape;135;p2"/>
          <p:cNvSpPr txBox="1"/>
          <p:nvPr/>
        </p:nvSpPr>
        <p:spPr>
          <a:xfrm>
            <a:off x="4695099" y="3111207"/>
            <a:ext cx="3127251" cy="10179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b="1" sz="3200">
                <a:solidFill>
                  <a:srgbClr val="002060"/>
                </a:solidFill>
              </a:defRPr>
            </a:lvl1pPr>
          </a:lstStyle>
          <a:p>
            <a:pPr/>
            <a:r>
              <a:t>Contexto del taller</a:t>
            </a:r>
          </a:p>
        </p:txBody>
      </p:sp>
      <p:sp>
        <p:nvSpPr>
          <p:cNvPr id="138" name="Google Shape;137;p2"/>
          <p:cNvSpPr txBox="1"/>
          <p:nvPr/>
        </p:nvSpPr>
        <p:spPr>
          <a:xfrm>
            <a:off x="6045111" y="2125011"/>
            <a:ext cx="405803" cy="84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>
              <a:defRPr b="1" sz="4800">
                <a:solidFill>
                  <a:srgbClr val="96CB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1</a:t>
            </a:r>
          </a:p>
        </p:txBody>
      </p:sp>
      <p:pic>
        <p:nvPicPr>
          <p:cNvPr id="139" name="Imagen" descr="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18" y="1335697"/>
            <a:ext cx="132868" cy="418660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467;p25"/>
          <p:cNvSpPr/>
          <p:nvPr/>
        </p:nvSpPr>
        <p:spPr>
          <a:xfrm>
            <a:off x="0" y="1704108"/>
            <a:ext cx="12192000" cy="3241966"/>
          </a:xfrm>
          <a:prstGeom prst="rect">
            <a:avLst/>
          </a:prstGeom>
          <a:solidFill>
            <a:srgbClr val="3A5386"/>
          </a:solidFill>
          <a:ln w="12700">
            <a:solidFill>
              <a:srgbClr val="31538F"/>
            </a:solidFill>
            <a:miter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233" name="Google Shape;468;p25" descr="Google Shape;468;p2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49275" y="6189402"/>
            <a:ext cx="751416" cy="479028"/>
          </a:xfrm>
          <a:prstGeom prst="rect">
            <a:avLst/>
          </a:prstGeom>
          <a:ln w="12700">
            <a:miter lim="400000"/>
          </a:ln>
        </p:spPr>
      </p:pic>
      <p:sp>
        <p:nvSpPr>
          <p:cNvPr id="234" name="Google Shape;469;p25"/>
          <p:cNvSpPr/>
          <p:nvPr/>
        </p:nvSpPr>
        <p:spPr>
          <a:xfrm>
            <a:off x="4140964" y="2641090"/>
            <a:ext cx="3600001" cy="1368001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235" name="Google Shape;470;p25" descr="Google Shape;470;p2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17507" y="2710074"/>
            <a:ext cx="2660408" cy="126938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233;p5"/>
          <p:cNvSpPr/>
          <p:nvPr/>
        </p:nvSpPr>
        <p:spPr>
          <a:xfrm>
            <a:off x="1395080" y="1413484"/>
            <a:ext cx="9771263" cy="4573611"/>
          </a:xfrm>
          <a:prstGeom prst="rect">
            <a:avLst/>
          </a:prstGeom>
          <a:solidFill>
            <a:srgbClr val="EAE8E1"/>
          </a:solidFill>
          <a:ln w="3175">
            <a:solidFill>
              <a:srgbClr val="31538F"/>
            </a:solidFill>
            <a:miter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ECDEB8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142" name="Imagen" descr="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07585" y="1411897"/>
            <a:ext cx="145250" cy="4576785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Google Shape;208;p3"/>
          <p:cNvSpPr txBox="1"/>
          <p:nvPr/>
        </p:nvSpPr>
        <p:spPr>
          <a:xfrm>
            <a:off x="1967436" y="2058128"/>
            <a:ext cx="8626551" cy="32843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 algn="just">
              <a:defRPr b="1" sz="1800"/>
            </a:pPr>
            <a:r>
              <a:t>La Agencia Chilena de Cooperación Internacional para el Desarrollo </a:t>
            </a:r>
            <a:r>
              <a:rPr b="0"/>
              <a:t>dispone de programas de formación para escuelas latinoamericanas pertenecientes al programa </a:t>
            </a:r>
            <a:r>
              <a:t>Escuelas Chile</a:t>
            </a:r>
            <a:r>
              <a:rPr b="0"/>
              <a:t>, ejecutado por el Centro de Investigación Avanzada en Educación de la Universidad de Chile, con el fin de promover la integración y cooperación entre las Escuelas Chile de América Latina y El Caribe con Chile y entre ellas, ampliando la cobertura y compartiendo experiencias de enseñanza y aprendizaje con docentes y directivos.</a:t>
            </a:r>
            <a:endParaRPr b="0"/>
          </a:p>
          <a:p>
            <a:pPr algn="just">
              <a:defRPr sz="1800"/>
            </a:pPr>
          </a:p>
          <a:p>
            <a:pPr algn="just">
              <a:defRPr sz="1800"/>
            </a:pPr>
            <a:r>
              <a:t>Dentro de este programa, se encuentra el curso de </a:t>
            </a:r>
            <a:r>
              <a:rPr b="1"/>
              <a:t>Desarrollo de Capacidades para la Indagación Colaborativa en Red</a:t>
            </a:r>
            <a:r>
              <a:t>, el cual es cursado por docentes y directivos de 9 países: Argentina, Colombia, Costa Rica, Ecuador, El Salvador, Guatemala, México, Perú y República Dominicana.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214;p4" descr="Google Shape;214;p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88421" y="474877"/>
            <a:ext cx="4225132" cy="5633510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Google Shape;216;p4"/>
          <p:cNvSpPr txBox="1"/>
          <p:nvPr/>
        </p:nvSpPr>
        <p:spPr>
          <a:xfrm>
            <a:off x="508266" y="1287505"/>
            <a:ext cx="7557051" cy="13743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defRPr b="1" sz="3000">
                <a:solidFill>
                  <a:srgbClr val="002060"/>
                </a:solidFill>
              </a:defRPr>
            </a:pPr>
            <a:r>
              <a:t>¿Quiénes crearon </a:t>
            </a:r>
          </a:p>
          <a:p>
            <a:pPr>
              <a:defRPr b="1" sz="3000">
                <a:solidFill>
                  <a:srgbClr val="002060"/>
                </a:solidFill>
              </a:defRPr>
            </a:pPr>
            <a:r>
              <a:t>este taller de </a:t>
            </a:r>
          </a:p>
          <a:p>
            <a:pPr>
              <a:defRPr b="1" sz="3000">
                <a:solidFill>
                  <a:srgbClr val="002060"/>
                </a:solidFill>
              </a:defRPr>
            </a:pPr>
            <a:r>
              <a:t>Rutinas del pensamiento?</a:t>
            </a:r>
          </a:p>
        </p:txBody>
      </p:sp>
      <p:grpSp>
        <p:nvGrpSpPr>
          <p:cNvPr id="149" name="Google Shape;217;p4"/>
          <p:cNvGrpSpPr/>
          <p:nvPr/>
        </p:nvGrpSpPr>
        <p:grpSpPr>
          <a:xfrm>
            <a:off x="536124" y="2942225"/>
            <a:ext cx="6134401" cy="579601"/>
            <a:chOff x="0" y="0"/>
            <a:chExt cx="6134399" cy="579599"/>
          </a:xfrm>
        </p:grpSpPr>
        <p:sp>
          <p:nvSpPr>
            <p:cNvPr id="147" name="Rectángulo redondeado"/>
            <p:cNvSpPr/>
            <p:nvPr/>
          </p:nvSpPr>
          <p:spPr>
            <a:xfrm>
              <a:off x="0" y="0"/>
              <a:ext cx="6134400" cy="579600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rgbClr val="FF8C00">
                  <a:alpha val="83529"/>
                </a:srgbClr>
              </a:solidFill>
              <a:prstDash val="dash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</a:p>
          </p:txBody>
        </p:sp>
        <p:sp>
          <p:nvSpPr>
            <p:cNvPr id="148" name="Lesly Monge, Jorge Morera / Costa Rica"/>
            <p:cNvSpPr txBox="1"/>
            <p:nvPr/>
          </p:nvSpPr>
          <p:spPr>
            <a:xfrm>
              <a:off x="93069" y="71285"/>
              <a:ext cx="5948262" cy="4370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ctr">
              <a:spAutoFit/>
            </a:bodyPr>
            <a:lstStyle>
              <a:lvl1pPr algn="ctr">
                <a:defRPr sz="2400"/>
              </a:lvl1pPr>
            </a:lstStyle>
            <a:p>
              <a:pPr/>
              <a:r>
                <a:t>Lesly Monge, Jorge Morera / Costa Rica</a:t>
              </a:r>
            </a:p>
          </p:txBody>
        </p:sp>
      </p:grpSp>
      <p:grpSp>
        <p:nvGrpSpPr>
          <p:cNvPr id="152" name="Google Shape;218;p4"/>
          <p:cNvGrpSpPr/>
          <p:nvPr/>
        </p:nvGrpSpPr>
        <p:grpSpPr>
          <a:xfrm>
            <a:off x="589750" y="5089110"/>
            <a:ext cx="6080701" cy="792630"/>
            <a:chOff x="0" y="0"/>
            <a:chExt cx="6080700" cy="792628"/>
          </a:xfrm>
        </p:grpSpPr>
        <p:sp>
          <p:nvSpPr>
            <p:cNvPr id="150" name="Rectángulo redondeado"/>
            <p:cNvSpPr/>
            <p:nvPr/>
          </p:nvSpPr>
          <p:spPr>
            <a:xfrm>
              <a:off x="0" y="28214"/>
              <a:ext cx="6080701" cy="736201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rgbClr val="002060">
                  <a:alpha val="83529"/>
                </a:srgbClr>
              </a:solidFill>
              <a:prstDash val="dash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</a:p>
          </p:txBody>
        </p:sp>
        <p:sp>
          <p:nvSpPr>
            <p:cNvPr id="151" name="Elizabeth Michel, Katia Mercedes / República Dominicana"/>
            <p:cNvSpPr txBox="1"/>
            <p:nvPr/>
          </p:nvSpPr>
          <p:spPr>
            <a:xfrm>
              <a:off x="100713" y="0"/>
              <a:ext cx="5879274" cy="7926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ctr">
              <a:spAutoFit/>
            </a:bodyPr>
            <a:lstStyle>
              <a:lvl1pPr algn="ctr">
                <a:defRPr sz="2400"/>
              </a:lvl1pPr>
            </a:lstStyle>
            <a:p>
              <a:pPr/>
              <a:r>
                <a:t>Elizabeth Michel, Katia Mercedes / República Dominicana </a:t>
              </a:r>
            </a:p>
          </p:txBody>
        </p:sp>
      </p:grpSp>
      <p:pic>
        <p:nvPicPr>
          <p:cNvPr id="153" name="Google Shape;219;p4" descr="Google Shape;219;p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816478" y="1324670"/>
            <a:ext cx="429617" cy="4296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4" name="Google Shape;220;p4" descr="Google Shape;220;p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770376" y="1544588"/>
            <a:ext cx="429617" cy="42961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5" name="Google Shape;221;p4" descr="Google Shape;221;p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07185" y="1907216"/>
            <a:ext cx="429617" cy="42961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Google Shape;222;p4" descr="Google Shape;222;p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81617" y="3343366"/>
            <a:ext cx="429617" cy="42961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59" name="Google Shape;223;p4"/>
          <p:cNvGrpSpPr/>
          <p:nvPr/>
        </p:nvGrpSpPr>
        <p:grpSpPr>
          <a:xfrm>
            <a:off x="513550" y="3669524"/>
            <a:ext cx="6156901" cy="579601"/>
            <a:chOff x="0" y="0"/>
            <a:chExt cx="6156900" cy="579599"/>
          </a:xfrm>
        </p:grpSpPr>
        <p:sp>
          <p:nvSpPr>
            <p:cNvPr id="157" name="Rectángulo redondeado"/>
            <p:cNvSpPr/>
            <p:nvPr/>
          </p:nvSpPr>
          <p:spPr>
            <a:xfrm>
              <a:off x="0" y="0"/>
              <a:ext cx="6156901" cy="579600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rgbClr val="002060">
                  <a:alpha val="83529"/>
                </a:srgbClr>
              </a:solidFill>
              <a:prstDash val="dash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</a:p>
          </p:txBody>
        </p:sp>
        <p:sp>
          <p:nvSpPr>
            <p:cNvPr id="158" name="Gladys García, Mónica Siccha / Perú"/>
            <p:cNvSpPr txBox="1"/>
            <p:nvPr/>
          </p:nvSpPr>
          <p:spPr>
            <a:xfrm>
              <a:off x="93068" y="71285"/>
              <a:ext cx="5970764" cy="4370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ctr">
              <a:spAutoFit/>
            </a:bodyPr>
            <a:lstStyle>
              <a:lvl1pPr algn="ctr">
                <a:defRPr sz="2400"/>
              </a:lvl1pPr>
            </a:lstStyle>
            <a:p>
              <a:pPr/>
              <a:r>
                <a:t>Gladys García, Mónica Siccha / Perú</a:t>
              </a:r>
            </a:p>
          </p:txBody>
        </p:sp>
      </p:grpSp>
      <p:grpSp>
        <p:nvGrpSpPr>
          <p:cNvPr id="162" name="Google Shape;224;p4"/>
          <p:cNvGrpSpPr/>
          <p:nvPr/>
        </p:nvGrpSpPr>
        <p:grpSpPr>
          <a:xfrm>
            <a:off x="536124" y="4390025"/>
            <a:ext cx="6134401" cy="579601"/>
            <a:chOff x="0" y="0"/>
            <a:chExt cx="6134399" cy="579599"/>
          </a:xfrm>
        </p:grpSpPr>
        <p:sp>
          <p:nvSpPr>
            <p:cNvPr id="160" name="Rectángulo redondeado"/>
            <p:cNvSpPr/>
            <p:nvPr/>
          </p:nvSpPr>
          <p:spPr>
            <a:xfrm>
              <a:off x="0" y="0"/>
              <a:ext cx="6134400" cy="579600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rgbClr val="FF8C00">
                  <a:alpha val="83529"/>
                </a:srgbClr>
              </a:solidFill>
              <a:prstDash val="dash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</a:p>
          </p:txBody>
        </p:sp>
        <p:sp>
          <p:nvSpPr>
            <p:cNvPr id="161" name="Luisa Serrano, Claudia Castro / Guatemala"/>
            <p:cNvSpPr txBox="1"/>
            <p:nvPr/>
          </p:nvSpPr>
          <p:spPr>
            <a:xfrm>
              <a:off x="93069" y="71285"/>
              <a:ext cx="5948262" cy="4370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ctr">
              <a:spAutoFit/>
            </a:bodyPr>
            <a:lstStyle>
              <a:lvl1pPr algn="ctr">
                <a:defRPr sz="2400"/>
              </a:lvl1pPr>
            </a:lstStyle>
            <a:p>
              <a:pPr/>
              <a:r>
                <a:t>Luisa Serrano, Claudia Castro / Guatemala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2" grpId="2"/>
      <p:bldP build="whole" bldLvl="1" animBg="1" rev="0" advAuto="0" spid="14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233;p5"/>
          <p:cNvSpPr/>
          <p:nvPr/>
        </p:nvSpPr>
        <p:spPr>
          <a:xfrm>
            <a:off x="-12106" y="1337284"/>
            <a:ext cx="12216212" cy="4183432"/>
          </a:xfrm>
          <a:prstGeom prst="rect">
            <a:avLst/>
          </a:prstGeom>
          <a:solidFill>
            <a:srgbClr val="EAE8E1"/>
          </a:solidFill>
          <a:ln w="3175">
            <a:solidFill>
              <a:srgbClr val="31538F"/>
            </a:solidFill>
            <a:miter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ECDEB8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165" name="Imagen" descr="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18" y="1335697"/>
            <a:ext cx="132868" cy="4186606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Google Shape;231;p5"/>
          <p:cNvSpPr/>
          <p:nvPr/>
        </p:nvSpPr>
        <p:spPr>
          <a:xfrm>
            <a:off x="4628012" y="1808999"/>
            <a:ext cx="3240001" cy="3240002"/>
          </a:xfrm>
          <a:prstGeom prst="ellipse">
            <a:avLst/>
          </a:prstGeom>
          <a:solidFill>
            <a:srgbClr val="FFFFFF"/>
          </a:solidFill>
          <a:ln w="76200">
            <a:solidFill>
              <a:srgbClr val="96CB00"/>
            </a:solidFill>
            <a:miter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67" name="Google Shape;232;p5"/>
          <p:cNvSpPr txBox="1"/>
          <p:nvPr/>
        </p:nvSpPr>
        <p:spPr>
          <a:xfrm>
            <a:off x="4695160" y="2840273"/>
            <a:ext cx="3127251" cy="1487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 algn="ctr">
              <a:defRPr b="1" sz="3200">
                <a:solidFill>
                  <a:srgbClr val="002060"/>
                </a:solidFill>
              </a:defRPr>
            </a:pPr>
            <a:r>
              <a:t>Rutinas del pensamiento</a:t>
            </a:r>
          </a:p>
          <a:p>
            <a:pPr algn="ctr">
              <a:defRPr b="1" sz="3200">
                <a:solidFill>
                  <a:srgbClr val="002060"/>
                </a:solidFill>
              </a:defRPr>
            </a:pPr>
            <a:r>
              <a:t>¿Qué son?</a:t>
            </a:r>
          </a:p>
        </p:txBody>
      </p:sp>
      <p:sp>
        <p:nvSpPr>
          <p:cNvPr id="168" name="Google Shape;234;p5"/>
          <p:cNvSpPr txBox="1"/>
          <p:nvPr/>
        </p:nvSpPr>
        <p:spPr>
          <a:xfrm>
            <a:off x="6045111" y="1989545"/>
            <a:ext cx="405803" cy="84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>
              <a:defRPr b="1" sz="4800">
                <a:solidFill>
                  <a:srgbClr val="96CB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269;p6"/>
          <p:cNvSpPr txBox="1"/>
          <p:nvPr/>
        </p:nvSpPr>
        <p:spPr>
          <a:xfrm>
            <a:off x="853997" y="1867702"/>
            <a:ext cx="6020452" cy="71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>
              <a:defRPr b="1" sz="40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Rutinas del pensamiento</a:t>
            </a:r>
          </a:p>
        </p:txBody>
      </p:sp>
      <p:sp>
        <p:nvSpPr>
          <p:cNvPr id="171" name="Google Shape;271;p6"/>
          <p:cNvSpPr txBox="1"/>
          <p:nvPr/>
        </p:nvSpPr>
        <p:spPr>
          <a:xfrm>
            <a:off x="409330" y="2631597"/>
            <a:ext cx="11144151" cy="3305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 lvl="1" marL="914400" indent="-457200" algn="just">
              <a:buClr>
                <a:srgbClr val="96CB00"/>
              </a:buClr>
              <a:buSzPts val="2800"/>
              <a:buFont typeface="Arial"/>
              <a:buChar char="•"/>
              <a:defRPr sz="2800">
                <a:solidFill>
                  <a:srgbClr val="002060"/>
                </a:solidFill>
              </a:defRPr>
            </a:pPr>
            <a:r>
              <a:t>Las rutinas del pensamiento son</a:t>
            </a:r>
            <a:r>
              <a:rPr sz="2900">
                <a:solidFill>
                  <a:srgbClr val="44546A"/>
                </a:solidFill>
              </a:rPr>
              <a:t> </a:t>
            </a:r>
            <a:r>
              <a:rPr sz="2700"/>
              <a:t>estrategias breves y fáciles de aprender que ayudan a conseguir un pensamiento eficaz. “Son patrones sencillos que ayudan a pensar haciendo el pensamiento visible” Perkins, 2008</a:t>
            </a:r>
            <a:endParaRPr sz="2900"/>
          </a:p>
          <a:p>
            <a:pPr lvl="1" marL="914400" indent="-431800" algn="just">
              <a:buClr>
                <a:srgbClr val="002060"/>
              </a:buClr>
              <a:buSzPts val="2800"/>
              <a:buFont typeface="Arial"/>
              <a:buChar char="•"/>
              <a:defRPr sz="2800">
                <a:solidFill>
                  <a:srgbClr val="002060"/>
                </a:solidFill>
              </a:defRPr>
            </a:pPr>
            <a:r>
              <a:t>Son relevantes porque permiten generar pensamientos, razonar y reflexionar, ayudan por lo tanto al estudiantado a desarrollar su habilidad e inclinación para pensar.</a:t>
            </a:r>
          </a:p>
        </p:txBody>
      </p:sp>
      <p:pic>
        <p:nvPicPr>
          <p:cNvPr id="172" name="Google Shape;272;p6" descr="Google Shape;272;p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59608" y="1269763"/>
            <a:ext cx="1407402" cy="12263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278;gecfbcbd671_0_4"/>
          <p:cNvSpPr txBox="1"/>
          <p:nvPr/>
        </p:nvSpPr>
        <p:spPr>
          <a:xfrm>
            <a:off x="727000" y="1704100"/>
            <a:ext cx="10870250" cy="71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>
              <a:defRPr b="1" sz="40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Características de las Rutinas de Pensamiento</a:t>
            </a:r>
          </a:p>
        </p:txBody>
      </p:sp>
      <p:sp>
        <p:nvSpPr>
          <p:cNvPr id="175" name="Google Shape;279;gecfbcbd671_0_4"/>
          <p:cNvSpPr txBox="1"/>
          <p:nvPr/>
        </p:nvSpPr>
        <p:spPr>
          <a:xfrm>
            <a:off x="714049" y="2710250"/>
            <a:ext cx="11094602" cy="3152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>
              <a:lnSpc>
                <a:spcPct val="115000"/>
              </a:lnSpc>
              <a:defRPr sz="2200">
                <a:solidFill>
                  <a:srgbClr val="002060"/>
                </a:solidFill>
              </a:defRPr>
            </a:pPr>
            <a:r>
              <a:t>•Están orientadas hacia una meta y provocan un tipo concreto de pensamiento.</a:t>
            </a:r>
          </a:p>
          <a:p>
            <a:pPr>
              <a:lnSpc>
                <a:spcPct val="115000"/>
              </a:lnSpc>
              <a:defRPr sz="2200">
                <a:solidFill>
                  <a:srgbClr val="002060"/>
                </a:solidFill>
              </a:defRPr>
            </a:pPr>
            <a:r>
              <a:t>•Se han de usar repetidamente en el aula para que lleguen a convertirse en un modo natural de razonar y trabajar los contenidos curriculares de una asignatura.</a:t>
            </a:r>
          </a:p>
          <a:p>
            <a:pPr>
              <a:lnSpc>
                <a:spcPct val="115000"/>
              </a:lnSpc>
              <a:defRPr sz="2200">
                <a:solidFill>
                  <a:srgbClr val="002060"/>
                </a:solidFill>
              </a:defRPr>
            </a:pPr>
            <a:r>
              <a:t>•Están conformadas por pocos pasos; son breves y sencillas.</a:t>
            </a:r>
          </a:p>
          <a:p>
            <a:pPr>
              <a:lnSpc>
                <a:spcPct val="115000"/>
              </a:lnSpc>
              <a:defRPr sz="2200">
                <a:solidFill>
                  <a:srgbClr val="002060"/>
                </a:solidFill>
              </a:defRPr>
            </a:pPr>
            <a:r>
              <a:t>•Son fáciles de aprender y de enseñar.</a:t>
            </a:r>
          </a:p>
          <a:p>
            <a:pPr>
              <a:lnSpc>
                <a:spcPct val="115000"/>
              </a:lnSpc>
              <a:defRPr sz="2200">
                <a:solidFill>
                  <a:srgbClr val="002060"/>
                </a:solidFill>
              </a:defRPr>
            </a:pPr>
            <a:r>
              <a:t>•Son fáciles de utilizar por los estudiantes.</a:t>
            </a:r>
          </a:p>
          <a:p>
            <a:pPr>
              <a:lnSpc>
                <a:spcPct val="115000"/>
              </a:lnSpc>
              <a:defRPr sz="2200">
                <a:solidFill>
                  <a:srgbClr val="002060"/>
                </a:solidFill>
              </a:defRPr>
            </a:pPr>
            <a:r>
              <a:t>•Pueden ser utilizadas en una gran variedad de contextos.</a:t>
            </a:r>
          </a:p>
          <a:p>
            <a:pPr>
              <a:lnSpc>
                <a:spcPct val="115000"/>
              </a:lnSpc>
              <a:defRPr sz="2200">
                <a:solidFill>
                  <a:srgbClr val="002060"/>
                </a:solidFill>
              </a:defRPr>
            </a:pPr>
            <a:r>
              <a:t>•Se pueden agrupar de manera grupal o individual.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285;gecfbcbd671_0_15"/>
          <p:cNvSpPr txBox="1"/>
          <p:nvPr/>
        </p:nvSpPr>
        <p:spPr>
          <a:xfrm>
            <a:off x="428650" y="1100906"/>
            <a:ext cx="11203200" cy="8051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b="1" sz="40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Ejemplos de  Rutinas de Pensamiento</a:t>
            </a:r>
          </a:p>
        </p:txBody>
      </p:sp>
      <p:sp>
        <p:nvSpPr>
          <p:cNvPr id="178" name="Google Shape;286;gecfbcbd671_0_15"/>
          <p:cNvSpPr txBox="1"/>
          <p:nvPr/>
        </p:nvSpPr>
        <p:spPr>
          <a:xfrm>
            <a:off x="3608766" y="1879883"/>
            <a:ext cx="4567201" cy="6273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b="1" sz="28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1- Veo, pienso y me pregunto</a:t>
            </a:r>
          </a:p>
        </p:txBody>
      </p:sp>
      <p:sp>
        <p:nvSpPr>
          <p:cNvPr id="179" name="Google Shape;287;gecfbcbd671_0_15"/>
          <p:cNvSpPr txBox="1"/>
          <p:nvPr/>
        </p:nvSpPr>
        <p:spPr>
          <a:xfrm>
            <a:off x="428650" y="2539774"/>
            <a:ext cx="11203200" cy="34576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 algn="just">
              <a:lnSpc>
                <a:spcPct val="120000"/>
              </a:lnSpc>
              <a:defRPr sz="1900">
                <a:solidFill>
                  <a:srgbClr val="002060"/>
                </a:solidFill>
              </a:defRPr>
            </a:pPr>
            <a:r>
              <a:t>Los estudiantes hacen observaciones cuidadosas e interpretaciones meditadas. Ayuda también a estimular la curiosidad y motivar la indagación.</a:t>
            </a:r>
          </a:p>
          <a:p>
            <a:pPr algn="just">
              <a:lnSpc>
                <a:spcPct val="120000"/>
              </a:lnSpc>
              <a:defRPr sz="1900">
                <a:solidFill>
                  <a:srgbClr val="002060"/>
                </a:solidFill>
              </a:defRPr>
            </a:pPr>
            <a:r>
              <a:t>Los estudiantes observan una fotografía, pintura, mosaico, caricatura, publicidad, etc; luego explican lo que está pasando ante ese estímulo y finalmente, realizan una interpretación.</a:t>
            </a:r>
          </a:p>
          <a:p>
            <a:pPr algn="just">
              <a:lnSpc>
                <a:spcPct val="120000"/>
              </a:lnSpc>
              <a:defRPr sz="1900">
                <a:solidFill>
                  <a:srgbClr val="002060"/>
                </a:solidFill>
              </a:defRPr>
            </a:pPr>
            <a:r>
              <a:t>Para llevar a cabo esta rutina el estudiante deberá realizar en voz alta: "Yo observo…Yo pienso…Me pregunto…”</a:t>
            </a:r>
          </a:p>
          <a:p>
            <a:pPr algn="just">
              <a:lnSpc>
                <a:spcPct val="120000"/>
              </a:lnSpc>
              <a:defRPr sz="1900">
                <a:solidFill>
                  <a:srgbClr val="002060"/>
                </a:solidFill>
              </a:defRPr>
            </a:pPr>
            <a:r>
              <a:t>La primera interrogante se refiere únicamente a la descripción de los elementos –figuras, imágenes, colores, tamaños, etc. El segundo corresponde a la interpretación de los elementos observados, donde ellos deben elaborar hipótesis, explicaciones y/o conjeturas. El tercero es el momento para que proyecten preguntas y dudas y para que cuestionen, problematicen y pongan en tensión lo observado.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293;gecfbcbd671_0_90"/>
          <p:cNvSpPr txBox="1"/>
          <p:nvPr/>
        </p:nvSpPr>
        <p:spPr>
          <a:xfrm>
            <a:off x="3627458" y="1049799"/>
            <a:ext cx="4360201" cy="6273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b="1" sz="28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2- ¿Qué te hace pensar eso?</a:t>
            </a:r>
          </a:p>
        </p:txBody>
      </p:sp>
      <p:sp>
        <p:nvSpPr>
          <p:cNvPr id="182" name="Google Shape;294;gecfbcbd671_0_90"/>
          <p:cNvSpPr txBox="1"/>
          <p:nvPr/>
        </p:nvSpPr>
        <p:spPr>
          <a:xfrm>
            <a:off x="649499" y="1786833"/>
            <a:ext cx="10893002" cy="407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 algn="just">
              <a:lnSpc>
                <a:spcPct val="115000"/>
              </a:lnSpc>
              <a:spcBef>
                <a:spcPts val="400"/>
              </a:spcBef>
              <a:defRPr sz="1900">
                <a:solidFill>
                  <a:srgbClr val="002060"/>
                </a:solidFill>
              </a:defRPr>
            </a:pPr>
            <a:r>
              <a:t>Los estudiantes describen qué ven (o saben) y los invita a construir explicaciones basadas en evidencias. Para eso verbalizan sus interpretaciones y buscan perspectivas de análisis de una misma imagen u objeto.</a:t>
            </a:r>
          </a:p>
          <a:p>
            <a:pPr algn="just">
              <a:lnSpc>
                <a:spcPct val="115000"/>
              </a:lnSpc>
              <a:spcBef>
                <a:spcPts val="400"/>
              </a:spcBef>
              <a:defRPr sz="1900">
                <a:solidFill>
                  <a:srgbClr val="002060"/>
                </a:solidFill>
              </a:defRPr>
            </a:pPr>
            <a:r>
              <a:t>Al principio de la actividad los estudiantes describen lo que están viendo y luego apoyan su interpretación a partir de las evidencias. Como las preguntas básicas de esta estrategia son flexibles, se puede usar como una “lluvia de ideas” en torno a un concepto que durante la sesión se aborde por ejemplo, monarquía, república, democracia, derechos, justicia, etc, o estimular la reflexión a partir de un estímulo audiovisual como una fotografía, fuente escrita, caricatura, imagen, cartel, pancarta, etc.</a:t>
            </a:r>
          </a:p>
          <a:p>
            <a:pPr algn="just">
              <a:lnSpc>
                <a:spcPct val="115000"/>
              </a:lnSpc>
              <a:spcBef>
                <a:spcPts val="400"/>
              </a:spcBef>
              <a:defRPr sz="1900">
                <a:solidFill>
                  <a:srgbClr val="002060"/>
                </a:solidFill>
              </a:defRPr>
            </a:pPr>
            <a:r>
              <a:t>Esta estrategia puede ser adaptada para uso de casi cualquier asignatura y también puede ser provechosa para reunir información sobre los conceptos previos generales que tienen los estudiantes. Es muy útil cuando se introduce un nuevo tema.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e Offic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e Offic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